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9548" autoAdjust="0"/>
  </p:normalViewPr>
  <p:slideViewPr>
    <p:cSldViewPr snapToGrid="0">
      <p:cViewPr varScale="1">
        <p:scale>
          <a:sx n="75" d="100"/>
          <a:sy n="75" d="100"/>
        </p:scale>
        <p:origin x="144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endParaRPr lang="en-US" dirty="0"/>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3323340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157699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04457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396852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147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350907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198504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 ruoš. pavad.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200535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 ruoš. pavad. stilių</a:t>
            </a:r>
            <a:endParaRPr lang="en-US" dirty="0"/>
          </a:p>
        </p:txBody>
      </p:sp>
      <p:sp>
        <p:nvSpPr>
          <p:cNvPr id="3" name="Content Placeholder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400659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08D57533-A107-42CC-B73C-E13A8AD84E61}" type="datetimeFigureOut">
              <a:rPr lang="lt-LT" smtClean="0"/>
              <a:t>2023-11-29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219595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Date Placeholder 4"/>
          <p:cNvSpPr>
            <a:spLocks noGrp="1"/>
          </p:cNvSpPr>
          <p:nvPr>
            <p:ph type="dt" sz="half" idx="10"/>
          </p:nvPr>
        </p:nvSpPr>
        <p:spPr/>
        <p:txBody>
          <a:bodyPr/>
          <a:lstStyle/>
          <a:p>
            <a:fld id="{08D57533-A107-42CC-B73C-E13A8AD84E61}" type="datetimeFigureOut">
              <a:rPr lang="lt-LT" smtClean="0"/>
              <a:t>2023-11-29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52469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 ruoš. pavad.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7" name="Date Placeholder 6"/>
          <p:cNvSpPr>
            <a:spLocks noGrp="1"/>
          </p:cNvSpPr>
          <p:nvPr>
            <p:ph type="dt" sz="half" idx="10"/>
          </p:nvPr>
        </p:nvSpPr>
        <p:spPr/>
        <p:txBody>
          <a:bodyPr/>
          <a:lstStyle/>
          <a:p>
            <a:fld id="{08D57533-A107-42CC-B73C-E13A8AD84E61}" type="datetimeFigureOut">
              <a:rPr lang="lt-LT" smtClean="0"/>
              <a:t>2023-11-29</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175904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08D57533-A107-42CC-B73C-E13A8AD84E61}" type="datetimeFigureOut">
              <a:rPr lang="lt-LT" smtClean="0"/>
              <a:t>2023-11-29</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66359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57533-A107-42CC-B73C-E13A8AD84E61}" type="datetimeFigureOut">
              <a:rPr lang="lt-LT" smtClean="0"/>
              <a:t>2023-11-29</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120308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 ruoš. pavad.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08D57533-A107-42CC-B73C-E13A8AD84E61}" type="datetimeFigureOut">
              <a:rPr lang="lt-LT" smtClean="0"/>
              <a:t>2023-11-29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279994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08D57533-A107-42CC-B73C-E13A8AD84E61}" type="datetimeFigureOut">
              <a:rPr lang="lt-LT" smtClean="0"/>
              <a:t>2023-11-29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51185D2-1490-4429-94D4-2E6C95E84CC4}" type="slidenum">
              <a:rPr lang="lt-LT" smtClean="0"/>
              <a:t>‹#›</a:t>
            </a:fld>
            <a:endParaRPr lang="lt-LT"/>
          </a:p>
        </p:txBody>
      </p:sp>
    </p:spTree>
    <p:extLst>
      <p:ext uri="{BB962C8B-B14F-4D97-AF65-F5344CB8AC3E}">
        <p14:creationId xmlns:p14="http://schemas.microsoft.com/office/powerpoint/2010/main" val="174874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 ruoš. pavad.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D57533-A107-42CC-B73C-E13A8AD84E61}" type="datetimeFigureOut">
              <a:rPr lang="lt-LT" smtClean="0"/>
              <a:t>2023-11-29</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51185D2-1490-4429-94D4-2E6C95E84CC4}" type="slidenum">
              <a:rPr lang="lt-LT" smtClean="0"/>
              <a:t>‹#›</a:t>
            </a:fld>
            <a:endParaRPr lang="lt-LT"/>
          </a:p>
        </p:txBody>
      </p:sp>
    </p:spTree>
    <p:extLst>
      <p:ext uri="{BB962C8B-B14F-4D97-AF65-F5344CB8AC3E}">
        <p14:creationId xmlns:p14="http://schemas.microsoft.com/office/powerpoint/2010/main" val="682771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hashtag/lietuvosbankas?__eep__=6&amp;__cft__%5b0%5d=AZUHWsusZKOv9RDFn97cFS3TD5UtMciWXXuPACxYfDZExJLHTvlxPiQdOA-el60CrQdFN7XegYbLOfOD3bqH46eQCJhvP_xxt-Us3ifDcBPcSNYf-2zgcTExwJT6Bg463HC9cGozcNG9bcBOvO5aufQf_Nv3FSReuzJlKFB1sV4PvuKNbX194L_4E4ZGvUx_xPE&amp;__tn__=*NK-R" TargetMode="External"/><Relationship Id="rId2" Type="http://schemas.openxmlformats.org/officeDocument/2006/relationships/hyperlink" Target="https://www.facebook.com/hashtag/pinig%C5%B3savait%C4%97?__eep__=6&amp;__cft__%5b0%5d=AZUHWsusZKOv9RDFn97cFS3TD5UtMciWXXuPACxYfDZExJLHTvlxPiQdOA-el60CrQdFN7XegYbLOfOD3bqH46eQCJhvP_xxt-Us3ifDcBPcSNYf-2zgcTExwJT6Bg463HC9cGozcNG9bcBOvO5aufQf_Nv3FSReuzJlKFB1sV4PvuKNbX194L_4E4ZGvUx_xPE&amp;__tn__=*NK-R"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facebook.com/hashtag/planyourmoney?__eep__=6&amp;__cft__%5b0%5d=AZUHWsusZKOv9RDFn97cFS3TD5UtMciWXXuPACxYfDZExJLHTvlxPiQdOA-el60CrQdFN7XegYbLOfOD3bqH46eQCJhvP_xxt-Us3ifDcBPcSNYf-2zgcTExwJT6Bg463HC9cGozcNG9bcBOvO5aufQf_Nv3FSReuzJlKFB1sV4PvuKNbX194L_4E4ZGvUx_xPE&amp;__tn__=*NK-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507067" y="423950"/>
            <a:ext cx="7766936" cy="4015046"/>
          </a:xfrm>
        </p:spPr>
        <p:txBody>
          <a:bodyPr/>
          <a:lstStyle/>
          <a:p>
            <a:pPr algn="ctr"/>
            <a:br>
              <a:rPr lang="lt-LT" sz="4000" dirty="0"/>
            </a:br>
            <a:r>
              <a:rPr lang="lt-LT" sz="4000" dirty="0"/>
              <a:t>UGDYMAS KARJERAI – GEROJI PATIRTIS</a:t>
            </a:r>
            <a:br>
              <a:rPr lang="lt-LT" sz="4000" dirty="0"/>
            </a:br>
            <a:br>
              <a:rPr lang="lt-LT" sz="4000" dirty="0"/>
            </a:br>
            <a:br>
              <a:rPr lang="lt-LT" sz="4000" dirty="0"/>
            </a:br>
            <a:r>
              <a:rPr lang="lt-LT" sz="4000" dirty="0"/>
              <a:t>Mažeikių Kalnėnų progimnazija</a:t>
            </a:r>
            <a:br>
              <a:rPr lang="lt-LT" sz="4000" dirty="0"/>
            </a:br>
            <a:r>
              <a:rPr lang="lt-LT" sz="4000" dirty="0"/>
              <a:t> </a:t>
            </a:r>
          </a:p>
        </p:txBody>
      </p:sp>
      <p:sp>
        <p:nvSpPr>
          <p:cNvPr id="3" name="Antrinis pavadinimas 2"/>
          <p:cNvSpPr>
            <a:spLocks noGrp="1"/>
          </p:cNvSpPr>
          <p:nvPr>
            <p:ph type="subTitle" idx="1"/>
          </p:nvPr>
        </p:nvSpPr>
        <p:spPr>
          <a:xfrm>
            <a:off x="1507067" y="4438996"/>
            <a:ext cx="7766936" cy="708736"/>
          </a:xfrm>
        </p:spPr>
        <p:txBody>
          <a:bodyPr>
            <a:normAutofit fontScale="92500" lnSpcReduction="10000"/>
          </a:bodyPr>
          <a:lstStyle/>
          <a:p>
            <a:r>
              <a:rPr lang="lt-LT" dirty="0"/>
              <a:t>Ugdymo karjerai specialistė Jūratė Lupeikienė</a:t>
            </a:r>
          </a:p>
          <a:p>
            <a:r>
              <a:rPr lang="lt-LT" dirty="0"/>
              <a:t>2023-12-01</a:t>
            </a:r>
          </a:p>
        </p:txBody>
      </p:sp>
      <p:pic>
        <p:nvPicPr>
          <p:cNvPr id="4" name="Turinio vietos rezervavimo ženklas 7"/>
          <p:cNvPicPr>
            <a:picLocks noChangeAspect="1"/>
          </p:cNvPicPr>
          <p:nvPr/>
        </p:nvPicPr>
        <p:blipFill>
          <a:blip r:embed="rId2"/>
          <a:stretch>
            <a:fillRect/>
          </a:stretch>
        </p:blipFill>
        <p:spPr>
          <a:xfrm>
            <a:off x="4179049" y="1941400"/>
            <a:ext cx="2422972" cy="1163026"/>
          </a:xfrm>
          <a:prstGeom prst="rect">
            <a:avLst/>
          </a:prstGeom>
        </p:spPr>
      </p:pic>
    </p:spTree>
    <p:extLst>
      <p:ext uri="{BB962C8B-B14F-4D97-AF65-F5344CB8AC3E}">
        <p14:creationId xmlns:p14="http://schemas.microsoft.com/office/powerpoint/2010/main" val="204196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32756" y="609600"/>
            <a:ext cx="9041246" cy="1320800"/>
          </a:xfrm>
        </p:spPr>
        <p:txBody>
          <a:bodyPr>
            <a:normAutofit/>
          </a:bodyPr>
          <a:lstStyle/>
          <a:p>
            <a:pPr algn="ctr"/>
            <a:r>
              <a:rPr lang="lt-LT" sz="4000" dirty="0">
                <a:hlinkClick r:id="rId2"/>
              </a:rPr>
              <a:t>#</a:t>
            </a:r>
            <a:r>
              <a:rPr lang="lt-LT" sz="4000" dirty="0" err="1">
                <a:hlinkClick r:id="rId2"/>
              </a:rPr>
              <a:t>PinigųSavaitė</a:t>
            </a:r>
            <a:r>
              <a:rPr lang="lt-LT" sz="4000" dirty="0"/>
              <a:t>, </a:t>
            </a:r>
            <a:r>
              <a:rPr lang="lt-LT" sz="4000" dirty="0">
                <a:hlinkClick r:id="rId3"/>
              </a:rPr>
              <a:t>#</a:t>
            </a:r>
            <a:r>
              <a:rPr lang="lt-LT" sz="4000" dirty="0" err="1">
                <a:hlinkClick r:id="rId3"/>
              </a:rPr>
              <a:t>LietuvosBankas</a:t>
            </a:r>
            <a:r>
              <a:rPr lang="lt-LT" sz="4000" dirty="0"/>
              <a:t>, </a:t>
            </a:r>
            <a:r>
              <a:rPr lang="lt-LT" sz="4000" dirty="0">
                <a:hlinkClick r:id="rId4"/>
              </a:rPr>
              <a:t>#</a:t>
            </a:r>
            <a:r>
              <a:rPr lang="lt-LT" sz="4000" dirty="0" err="1">
                <a:hlinkClick r:id="rId4"/>
              </a:rPr>
              <a:t>PlanYourMoney</a:t>
            </a:r>
            <a:r>
              <a:rPr lang="lt-LT" sz="4000" dirty="0"/>
              <a:t> </a:t>
            </a:r>
          </a:p>
        </p:txBody>
      </p:sp>
      <p:sp>
        <p:nvSpPr>
          <p:cNvPr id="9" name="Turinio vietos rezervavimo ženklas 8"/>
          <p:cNvSpPr>
            <a:spLocks noGrp="1"/>
          </p:cNvSpPr>
          <p:nvPr>
            <p:ph idx="1"/>
          </p:nvPr>
        </p:nvSpPr>
        <p:spPr/>
        <p:txBody>
          <a:bodyPr/>
          <a:lstStyle/>
          <a:p>
            <a:pPr algn="just"/>
            <a:r>
              <a:rPr lang="lt-LT" dirty="0"/>
              <a:t>2023 m. kovo 20–24 dienomis pradinių klasių mokiniai dalyvavo Pasaulinėje pinigų savaitėje. </a:t>
            </a:r>
          </a:p>
          <a:p>
            <a:pPr marL="0" indent="0" algn="just">
              <a:buNone/>
            </a:pPr>
            <a:endParaRPr lang="lt-LT" dirty="0"/>
          </a:p>
          <a:p>
            <a:pPr algn="just"/>
            <a:r>
              <a:rPr lang="lt-LT" dirty="0"/>
              <a:t>Pasaulinės pinigų savaitės metu mokytojai įvairiomis veiklomis didino mokinių finansinį raštingumą. Mokiniai lankstė pinigines, piešė pinigų medžius bei praeities ir ateities pinigus, žiūrėjo filmukus, stambino ir smulkino pinigus, lankėsi prekybos centruose, rengė aukcionus bei parodas, žaidė stalo žaidimus, kuriuose reikėjo atlikti skaičiavimus, lankėsi virtualiuose muziejuose.</a:t>
            </a:r>
          </a:p>
          <a:p>
            <a:pPr marL="0" indent="0" algn="just">
              <a:buNone/>
            </a:pPr>
            <a:endParaRPr lang="lt-LT" dirty="0"/>
          </a:p>
        </p:txBody>
      </p:sp>
      <p:pic>
        <p:nvPicPr>
          <p:cNvPr id="10" name="Turinio vietos rezervavimo ženklas 7"/>
          <p:cNvPicPr>
            <a:picLocks noChangeAspect="1"/>
          </p:cNvPicPr>
          <p:nvPr/>
        </p:nvPicPr>
        <p:blipFill>
          <a:blip r:embed="rId5"/>
          <a:stretch>
            <a:fillRect/>
          </a:stretch>
        </p:blipFill>
        <p:spPr>
          <a:xfrm>
            <a:off x="9806017" y="172350"/>
            <a:ext cx="2238664" cy="1074559"/>
          </a:xfrm>
          <a:prstGeom prst="rect">
            <a:avLst/>
          </a:prstGeom>
        </p:spPr>
      </p:pic>
    </p:spTree>
    <p:extLst>
      <p:ext uri="{BB962C8B-B14F-4D97-AF65-F5344CB8AC3E}">
        <p14:creationId xmlns:p14="http://schemas.microsoft.com/office/powerpoint/2010/main" val="9048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4000" dirty="0"/>
              <a:t>MOKINIŲ PROFESINIS VEIKLINIMAS</a:t>
            </a:r>
          </a:p>
        </p:txBody>
      </p:sp>
      <p:pic>
        <p:nvPicPr>
          <p:cNvPr id="4" name="Turinio vietos rezervavimo ženklas 3"/>
          <p:cNvPicPr>
            <a:picLocks noGrp="1" noChangeAspect="1"/>
          </p:cNvPicPr>
          <p:nvPr>
            <p:ph idx="1"/>
          </p:nvPr>
        </p:nvPicPr>
        <p:blipFill>
          <a:blip r:embed="rId2"/>
          <a:stretch>
            <a:fillRect/>
          </a:stretch>
        </p:blipFill>
        <p:spPr>
          <a:xfrm>
            <a:off x="274364" y="1719477"/>
            <a:ext cx="2684495" cy="2014452"/>
          </a:xfrm>
          <a:prstGeom prst="rect">
            <a:avLst/>
          </a:prstGeom>
        </p:spPr>
      </p:pic>
      <p:pic>
        <p:nvPicPr>
          <p:cNvPr id="5" name="Paveikslėlis 4"/>
          <p:cNvPicPr>
            <a:picLocks noChangeAspect="1"/>
          </p:cNvPicPr>
          <p:nvPr/>
        </p:nvPicPr>
        <p:blipFill>
          <a:blip r:embed="rId3"/>
          <a:stretch>
            <a:fillRect/>
          </a:stretch>
        </p:blipFill>
        <p:spPr>
          <a:xfrm>
            <a:off x="592391" y="4140596"/>
            <a:ext cx="2698430" cy="2024909"/>
          </a:xfrm>
          <a:prstGeom prst="rect">
            <a:avLst/>
          </a:prstGeom>
        </p:spPr>
      </p:pic>
      <p:pic>
        <p:nvPicPr>
          <p:cNvPr id="6" name="Paveikslėlis 5"/>
          <p:cNvPicPr>
            <a:picLocks noChangeAspect="1"/>
          </p:cNvPicPr>
          <p:nvPr/>
        </p:nvPicPr>
        <p:blipFill>
          <a:blip r:embed="rId4"/>
          <a:stretch>
            <a:fillRect/>
          </a:stretch>
        </p:blipFill>
        <p:spPr>
          <a:xfrm>
            <a:off x="6900757" y="1457011"/>
            <a:ext cx="2684495" cy="2014452"/>
          </a:xfrm>
          <a:prstGeom prst="rect">
            <a:avLst/>
          </a:prstGeom>
        </p:spPr>
      </p:pic>
      <p:pic>
        <p:nvPicPr>
          <p:cNvPr id="8" name="Paveikslėlis 7"/>
          <p:cNvPicPr>
            <a:picLocks noChangeAspect="1"/>
          </p:cNvPicPr>
          <p:nvPr/>
        </p:nvPicPr>
        <p:blipFill>
          <a:blip r:embed="rId5"/>
          <a:stretch>
            <a:fillRect/>
          </a:stretch>
        </p:blipFill>
        <p:spPr>
          <a:xfrm>
            <a:off x="3983154" y="4208129"/>
            <a:ext cx="2608435" cy="1957376"/>
          </a:xfrm>
          <a:prstGeom prst="rect">
            <a:avLst/>
          </a:prstGeom>
        </p:spPr>
      </p:pic>
      <p:pic>
        <p:nvPicPr>
          <p:cNvPr id="9" name="Paveikslėlis 8"/>
          <p:cNvPicPr>
            <a:picLocks noChangeAspect="1"/>
          </p:cNvPicPr>
          <p:nvPr/>
        </p:nvPicPr>
        <p:blipFill>
          <a:blip r:embed="rId6"/>
          <a:stretch>
            <a:fillRect/>
          </a:stretch>
        </p:blipFill>
        <p:spPr>
          <a:xfrm>
            <a:off x="3433157" y="2025057"/>
            <a:ext cx="2963132" cy="1975421"/>
          </a:xfrm>
          <a:prstGeom prst="rect">
            <a:avLst/>
          </a:prstGeom>
        </p:spPr>
      </p:pic>
      <p:pic>
        <p:nvPicPr>
          <p:cNvPr id="10" name="Paveikslėlis 9"/>
          <p:cNvPicPr>
            <a:picLocks noChangeAspect="1"/>
          </p:cNvPicPr>
          <p:nvPr/>
        </p:nvPicPr>
        <p:blipFill>
          <a:blip r:embed="rId7"/>
          <a:stretch>
            <a:fillRect/>
          </a:stretch>
        </p:blipFill>
        <p:spPr>
          <a:xfrm>
            <a:off x="6813426" y="3733929"/>
            <a:ext cx="2859155" cy="2145517"/>
          </a:xfrm>
          <a:prstGeom prst="rect">
            <a:avLst/>
          </a:prstGeom>
        </p:spPr>
      </p:pic>
      <p:pic>
        <p:nvPicPr>
          <p:cNvPr id="11" name="Turinio vietos rezervavimo ženklas 7"/>
          <p:cNvPicPr>
            <a:picLocks noChangeAspect="1"/>
          </p:cNvPicPr>
          <p:nvPr/>
        </p:nvPicPr>
        <p:blipFill>
          <a:blip r:embed="rId8"/>
          <a:stretch>
            <a:fillRect/>
          </a:stretch>
        </p:blipFill>
        <p:spPr>
          <a:xfrm>
            <a:off x="9822950" y="72320"/>
            <a:ext cx="2238664" cy="1074559"/>
          </a:xfrm>
          <a:prstGeom prst="rect">
            <a:avLst/>
          </a:prstGeom>
        </p:spPr>
      </p:pic>
    </p:spTree>
    <p:extLst>
      <p:ext uri="{BB962C8B-B14F-4D97-AF65-F5344CB8AC3E}">
        <p14:creationId xmlns:p14="http://schemas.microsoft.com/office/powerpoint/2010/main" val="72044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4000" dirty="0"/>
              <a:t>MOKINIŲ PROFESINIS VEIKLINIMAS</a:t>
            </a:r>
          </a:p>
        </p:txBody>
      </p:sp>
      <p:pic>
        <p:nvPicPr>
          <p:cNvPr id="7" name="Turinio vietos rezervavimo ženklas 7"/>
          <p:cNvPicPr>
            <a:picLocks noChangeAspect="1"/>
          </p:cNvPicPr>
          <p:nvPr/>
        </p:nvPicPr>
        <p:blipFill>
          <a:blip r:embed="rId2"/>
          <a:stretch>
            <a:fillRect/>
          </a:stretch>
        </p:blipFill>
        <p:spPr>
          <a:xfrm>
            <a:off x="9839884" y="72320"/>
            <a:ext cx="2238664" cy="1074559"/>
          </a:xfrm>
          <a:prstGeom prst="rect">
            <a:avLst/>
          </a:prstGeom>
        </p:spPr>
      </p:pic>
      <p:pic>
        <p:nvPicPr>
          <p:cNvPr id="9" name="Turinio vietos rezervavimo ženklas 8"/>
          <p:cNvPicPr>
            <a:picLocks noGrp="1" noChangeAspect="1"/>
          </p:cNvPicPr>
          <p:nvPr>
            <p:ph idx="1"/>
          </p:nvPr>
        </p:nvPicPr>
        <p:blipFill>
          <a:blip r:embed="rId3"/>
          <a:stretch>
            <a:fillRect/>
          </a:stretch>
        </p:blipFill>
        <p:spPr>
          <a:xfrm>
            <a:off x="316206" y="1753192"/>
            <a:ext cx="4870319" cy="3652739"/>
          </a:xfrm>
          <a:prstGeom prst="rect">
            <a:avLst/>
          </a:prstGeom>
        </p:spPr>
      </p:pic>
      <p:pic>
        <p:nvPicPr>
          <p:cNvPr id="11" name="Paveikslėlis 10"/>
          <p:cNvPicPr>
            <a:picLocks noChangeAspect="1"/>
          </p:cNvPicPr>
          <p:nvPr/>
        </p:nvPicPr>
        <p:blipFill>
          <a:blip r:embed="rId4"/>
          <a:stretch>
            <a:fillRect/>
          </a:stretch>
        </p:blipFill>
        <p:spPr>
          <a:xfrm>
            <a:off x="5547653" y="1753192"/>
            <a:ext cx="5004262" cy="3753196"/>
          </a:xfrm>
          <a:prstGeom prst="rect">
            <a:avLst/>
          </a:prstGeom>
        </p:spPr>
      </p:pic>
    </p:spTree>
    <p:extLst>
      <p:ext uri="{BB962C8B-B14F-4D97-AF65-F5344CB8AC3E}">
        <p14:creationId xmlns:p14="http://schemas.microsoft.com/office/powerpoint/2010/main" val="2853147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4000" dirty="0"/>
              <a:t>DARBO ORGANIZAVIMAS</a:t>
            </a:r>
            <a:br>
              <a:rPr lang="lt-LT" sz="4000" dirty="0"/>
            </a:br>
            <a:endParaRPr lang="lt-LT" sz="4000" dirty="0"/>
          </a:p>
        </p:txBody>
      </p:sp>
      <p:sp>
        <p:nvSpPr>
          <p:cNvPr id="3" name="Turinio vietos rezervavimo ženklas 2"/>
          <p:cNvSpPr>
            <a:spLocks noGrp="1"/>
          </p:cNvSpPr>
          <p:nvPr>
            <p:ph idx="1"/>
          </p:nvPr>
        </p:nvSpPr>
        <p:spPr>
          <a:xfrm>
            <a:off x="340821" y="1853738"/>
            <a:ext cx="10299469" cy="4187624"/>
          </a:xfrm>
        </p:spPr>
        <p:txBody>
          <a:bodyPr>
            <a:normAutofit/>
          </a:bodyPr>
          <a:lstStyle/>
          <a:p>
            <a:r>
              <a:rPr lang="lt-LT" sz="2000" b="1" dirty="0"/>
              <a:t>Mokytojų </a:t>
            </a:r>
            <a:r>
              <a:rPr lang="lt-LT" sz="2000" b="1" dirty="0" err="1"/>
              <a:t>įtrauktis</a:t>
            </a:r>
            <a:r>
              <a:rPr lang="lt-LT" sz="2000" b="1" dirty="0"/>
              <a:t>:		</a:t>
            </a:r>
          </a:p>
          <a:p>
            <a:pPr marL="0" indent="0">
              <a:buNone/>
            </a:pPr>
            <a:r>
              <a:rPr lang="lt-LT" sz="2000" b="1" dirty="0"/>
              <a:t>										</a:t>
            </a:r>
          </a:p>
          <a:p>
            <a:pPr marL="0" indent="0">
              <a:buNone/>
            </a:pPr>
            <a:r>
              <a:rPr lang="lt-LT" dirty="0"/>
              <a:t>1. Veiklos sugalvojimas.				</a:t>
            </a:r>
          </a:p>
          <a:p>
            <a:pPr marL="0" indent="0">
              <a:buNone/>
            </a:pPr>
            <a:r>
              <a:rPr lang="lt-LT" dirty="0"/>
              <a:t>2. Suderinimas su direktore.			    </a:t>
            </a:r>
          </a:p>
          <a:p>
            <a:pPr marL="0" indent="0">
              <a:buNone/>
            </a:pPr>
            <a:r>
              <a:rPr lang="lt-LT" dirty="0"/>
              <a:t>3. Informacijos perdavimas mokytojams.</a:t>
            </a:r>
          </a:p>
          <a:p>
            <a:pPr marL="0" indent="0">
              <a:buNone/>
            </a:pPr>
            <a:r>
              <a:rPr lang="lt-LT" dirty="0"/>
              <a:t>4. Numatomas veiklų konkretus terminas.</a:t>
            </a:r>
          </a:p>
          <a:p>
            <a:pPr marL="0" indent="0">
              <a:buNone/>
            </a:pPr>
            <a:r>
              <a:rPr lang="lt-LT" dirty="0"/>
              <a:t>5. Internetinė sklaida.</a:t>
            </a:r>
          </a:p>
          <a:p>
            <a:pPr marL="0" indent="0">
              <a:buNone/>
            </a:pPr>
            <a:endParaRPr lang="lt-LT" dirty="0"/>
          </a:p>
        </p:txBody>
      </p:sp>
      <p:pic>
        <p:nvPicPr>
          <p:cNvPr id="4" name="Turinio vietos rezervavimo ženklas 7"/>
          <p:cNvPicPr>
            <a:picLocks noChangeAspect="1"/>
          </p:cNvPicPr>
          <p:nvPr/>
        </p:nvPicPr>
        <p:blipFill>
          <a:blip r:embed="rId2"/>
          <a:stretch>
            <a:fillRect/>
          </a:stretch>
        </p:blipFill>
        <p:spPr>
          <a:xfrm>
            <a:off x="9839884" y="72320"/>
            <a:ext cx="2238664" cy="1074559"/>
          </a:xfrm>
          <a:prstGeom prst="rect">
            <a:avLst/>
          </a:prstGeom>
        </p:spPr>
      </p:pic>
    </p:spTree>
    <p:extLst>
      <p:ext uri="{BB962C8B-B14F-4D97-AF65-F5344CB8AC3E}">
        <p14:creationId xmlns:p14="http://schemas.microsoft.com/office/powerpoint/2010/main" val="427122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a:t>DARBO ORGANIZAVIMAS</a:t>
            </a:r>
          </a:p>
        </p:txBody>
      </p:sp>
      <p:sp>
        <p:nvSpPr>
          <p:cNvPr id="3" name="Turinio vietos rezervavimo ženklas 2"/>
          <p:cNvSpPr>
            <a:spLocks noGrp="1"/>
          </p:cNvSpPr>
          <p:nvPr>
            <p:ph idx="1"/>
          </p:nvPr>
        </p:nvSpPr>
        <p:spPr/>
        <p:txBody>
          <a:bodyPr/>
          <a:lstStyle/>
          <a:p>
            <a:r>
              <a:rPr lang="lt-LT" sz="2000" b="1" dirty="0"/>
              <a:t>Tėvų </a:t>
            </a:r>
            <a:r>
              <a:rPr lang="lt-LT" sz="2000" b="1" dirty="0" err="1"/>
              <a:t>įtrauktis</a:t>
            </a:r>
            <a:r>
              <a:rPr lang="lt-LT" sz="2000" b="1" dirty="0"/>
              <a:t>:</a:t>
            </a:r>
          </a:p>
          <a:p>
            <a:pPr marL="0" indent="0">
              <a:buNone/>
            </a:pPr>
            <a:endParaRPr lang="lt-LT" dirty="0"/>
          </a:p>
          <a:p>
            <a:pPr marL="0" indent="0">
              <a:buNone/>
            </a:pPr>
            <a:r>
              <a:rPr lang="lt-LT" b="1" dirty="0"/>
              <a:t>Sąmoningas</a:t>
            </a:r>
            <a:r>
              <a:rPr lang="lt-LT" dirty="0"/>
              <a:t> veiklos sumanymas, kurią reikia atlikti panaudojant tėvų patirtį, turimas žinias (žurnalistinis tyrimas, knygučių kūrimas).</a:t>
            </a:r>
          </a:p>
          <a:p>
            <a:pPr marL="0" indent="0">
              <a:buNone/>
            </a:pPr>
            <a:r>
              <a:rPr lang="lt-LT" b="1" dirty="0"/>
              <a:t>Nauda.</a:t>
            </a:r>
            <a:r>
              <a:rPr lang="lt-LT" dirty="0"/>
              <a:t> Bendras laiko praleidimas bei savo artimo pažinimas.</a:t>
            </a:r>
          </a:p>
        </p:txBody>
      </p:sp>
      <p:pic>
        <p:nvPicPr>
          <p:cNvPr id="4" name="Turinio vietos rezervavimo ženklas 7"/>
          <p:cNvPicPr>
            <a:picLocks noChangeAspect="1"/>
          </p:cNvPicPr>
          <p:nvPr/>
        </p:nvPicPr>
        <p:blipFill>
          <a:blip r:embed="rId2"/>
          <a:stretch>
            <a:fillRect/>
          </a:stretch>
        </p:blipFill>
        <p:spPr>
          <a:xfrm>
            <a:off x="9839884" y="72320"/>
            <a:ext cx="2238664" cy="1074559"/>
          </a:xfrm>
          <a:prstGeom prst="rect">
            <a:avLst/>
          </a:prstGeom>
        </p:spPr>
      </p:pic>
    </p:spTree>
    <p:extLst>
      <p:ext uri="{BB962C8B-B14F-4D97-AF65-F5344CB8AC3E}">
        <p14:creationId xmlns:p14="http://schemas.microsoft.com/office/powerpoint/2010/main" val="61974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„ŠOK Į TĖVŲ KLUMPES“ – AR TAI REIKALINGA? </a:t>
            </a:r>
          </a:p>
        </p:txBody>
      </p:sp>
      <p:sp>
        <p:nvSpPr>
          <p:cNvPr id="3" name="Turinio vietos rezervavimo ženklas 2"/>
          <p:cNvSpPr>
            <a:spLocks noGrp="1"/>
          </p:cNvSpPr>
          <p:nvPr>
            <p:ph idx="1"/>
          </p:nvPr>
        </p:nvSpPr>
        <p:spPr/>
        <p:txBody>
          <a:bodyPr/>
          <a:lstStyle/>
          <a:p>
            <a:pPr marL="0" indent="0">
              <a:buNone/>
            </a:pPr>
            <a:endParaRPr lang="lt-LT" dirty="0"/>
          </a:p>
          <a:p>
            <a:r>
              <a:rPr lang="lt-LT" dirty="0"/>
              <a:t>Niekas nevyksta, kol neatsiranda svajonė. </a:t>
            </a:r>
            <a:r>
              <a:rPr lang="lt-LT" i="1" dirty="0"/>
              <a:t>(Amerikiečių poetas </a:t>
            </a:r>
            <a:r>
              <a:rPr lang="lt-LT" i="1" dirty="0" err="1"/>
              <a:t>Carl</a:t>
            </a:r>
            <a:r>
              <a:rPr lang="lt-LT" i="1" dirty="0"/>
              <a:t> </a:t>
            </a:r>
            <a:r>
              <a:rPr lang="lt-LT" i="1" dirty="0" err="1"/>
              <a:t>Sandburg</a:t>
            </a:r>
            <a:r>
              <a:rPr lang="lt-LT" i="1" dirty="0"/>
              <a:t>)</a:t>
            </a:r>
            <a:endParaRPr lang="lt-LT" dirty="0"/>
          </a:p>
        </p:txBody>
      </p:sp>
      <p:pic>
        <p:nvPicPr>
          <p:cNvPr id="4" name="Turinio vietos rezervavimo ženklas 7"/>
          <p:cNvPicPr>
            <a:picLocks noChangeAspect="1"/>
          </p:cNvPicPr>
          <p:nvPr/>
        </p:nvPicPr>
        <p:blipFill>
          <a:blip r:embed="rId2"/>
          <a:stretch>
            <a:fillRect/>
          </a:stretch>
        </p:blipFill>
        <p:spPr>
          <a:xfrm>
            <a:off x="9839884" y="72320"/>
            <a:ext cx="2238664" cy="1074559"/>
          </a:xfrm>
          <a:prstGeom prst="rect">
            <a:avLst/>
          </a:prstGeom>
        </p:spPr>
      </p:pic>
      <p:pic>
        <p:nvPicPr>
          <p:cNvPr id="5" name="Paveikslėlis 4"/>
          <p:cNvPicPr>
            <a:picLocks noChangeAspect="1"/>
          </p:cNvPicPr>
          <p:nvPr/>
        </p:nvPicPr>
        <p:blipFill>
          <a:blip r:embed="rId3"/>
          <a:stretch>
            <a:fillRect/>
          </a:stretch>
        </p:blipFill>
        <p:spPr>
          <a:xfrm>
            <a:off x="3071812" y="3405187"/>
            <a:ext cx="4125620" cy="2452688"/>
          </a:xfrm>
          <a:prstGeom prst="rect">
            <a:avLst/>
          </a:prstGeom>
        </p:spPr>
      </p:pic>
    </p:spTree>
    <p:extLst>
      <p:ext uri="{BB962C8B-B14F-4D97-AF65-F5344CB8AC3E}">
        <p14:creationId xmlns:p14="http://schemas.microsoft.com/office/powerpoint/2010/main" val="2902084724"/>
      </p:ext>
    </p:extLst>
  </p:cSld>
  <p:clrMapOvr>
    <a:masterClrMapping/>
  </p:clrMapOvr>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215</TotalTime>
  <Words>217</Words>
  <Application>Microsoft Office PowerPoint</Application>
  <PresentationFormat>Widescreen</PresentationFormat>
  <Paragraphs>25</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Trebuchet MS</vt:lpstr>
      <vt:lpstr>Wingdings 3</vt:lpstr>
      <vt:lpstr>Briaunota</vt:lpstr>
      <vt:lpstr> UGDYMAS KARJERAI – GEROJI PATIRTIS   Mažeikių Kalnėnų progimnazija  </vt:lpstr>
      <vt:lpstr>#PinigųSavaitė, #LietuvosBankas, #PlanYourMoney </vt:lpstr>
      <vt:lpstr>MOKINIŲ PROFESINIS VEIKLINIMAS</vt:lpstr>
      <vt:lpstr>MOKINIŲ PROFESINIS VEIKLINIMAS</vt:lpstr>
      <vt:lpstr>DARBO ORGANIZAVIMAS </vt:lpstr>
      <vt:lpstr>DARBO ORGANIZAVIMAS</vt:lpstr>
      <vt:lpstr>„ŠOK Į TĖVŲ KLUMPES“ – AR TAI REIKALINGA?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Jurate</dc:creator>
  <cp:lastModifiedBy>Indra Gasiancevienė</cp:lastModifiedBy>
  <cp:revision>27</cp:revision>
  <dcterms:created xsi:type="dcterms:W3CDTF">2023-11-27T17:05:16Z</dcterms:created>
  <dcterms:modified xsi:type="dcterms:W3CDTF">2023-11-29T17:00:55Z</dcterms:modified>
</cp:coreProperties>
</file>